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37" r:id="rId2"/>
    <p:sldId id="284" r:id="rId3"/>
    <p:sldId id="283" r:id="rId4"/>
    <p:sldId id="287" r:id="rId5"/>
    <p:sldId id="289" r:id="rId6"/>
    <p:sldId id="298" r:id="rId7"/>
    <p:sldId id="299" r:id="rId8"/>
    <p:sldId id="301" r:id="rId9"/>
    <p:sldId id="4039" r:id="rId10"/>
    <p:sldId id="4038" r:id="rId11"/>
    <p:sldId id="4036" r:id="rId12"/>
    <p:sldId id="404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 Storgaard" initials="H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223"/>
    <a:srgbClr val="C81D35"/>
    <a:srgbClr val="198483"/>
    <a:srgbClr val="185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  <p:guide orient="horz" pos="100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A798-36F7-4437-8EEA-FB359AD84FB9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DE07E-6400-46EE-83C4-CDF25113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735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27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U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1716_psc_youngmen_pp_T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693" y="-71643"/>
            <a:ext cx="9381561" cy="69988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4974"/>
            <a:ext cx="8229600" cy="86620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2pPr marL="285750" indent="-285750">
              <a:buFont typeface="Arial"/>
              <a:buChar char="•"/>
              <a:defRPr/>
            </a:lvl2pPr>
            <a:lvl3pPr marL="285750" indent="-285750">
              <a:buFont typeface="Arial"/>
              <a:buChar char="•"/>
              <a:defRPr/>
            </a:lvl3pPr>
            <a:lvl4pPr marL="285750" indent="-285750">
              <a:buFont typeface="Arial"/>
              <a:buChar char="•"/>
              <a:defRPr/>
            </a:lvl4pPr>
            <a:lvl5pPr marL="285750" indent="-285750">
              <a:buFont typeface="Arial"/>
              <a:buChar char="•"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/>
          <p:cNvSpPr txBox="1"/>
          <p:nvPr userDrawn="1"/>
        </p:nvSpPr>
        <p:spPr>
          <a:xfrm>
            <a:off x="457200" y="0"/>
            <a:ext cx="8229600" cy="4949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457200"/>
            <a:r>
              <a:rPr lang="en-GB" sz="1200" b="1" i="0" u="none" strike="noStrike" kern="1200" baseline="0">
                <a:solidFill>
                  <a:srgbClr val="ED6223"/>
                </a:solidFill>
                <a:latin typeface="+mn-lt"/>
                <a:ea typeface="+mn-ea"/>
                <a:cs typeface="+mn-cs"/>
              </a:rPr>
              <a:t>THE RESILIENCE PROGRAMME FOR YOUNG MEN</a:t>
            </a:r>
            <a:r>
              <a:rPr lang="da-DK" sz="1200" b="1" kern="1200">
                <a:solidFill>
                  <a:srgbClr val="ED6223"/>
                </a:solidFill>
                <a:latin typeface="+mn-lt"/>
                <a:ea typeface="+mn-ea"/>
                <a:cs typeface="+mn-cs"/>
              </a:rPr>
              <a:t> · DAY 1</a:t>
            </a:r>
            <a:endParaRPr lang="en-GB" sz="1200" b="1" dirty="0">
              <a:solidFill>
                <a:srgbClr val="ED62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U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716_psc_youngmen_pp_T2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693" y="-71643"/>
            <a:ext cx="9381561" cy="69988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4974"/>
            <a:ext cx="8229600" cy="86620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2pPr marL="285750" indent="-285750">
              <a:buFont typeface="Arial"/>
              <a:buChar char="•"/>
              <a:defRPr/>
            </a:lvl2pPr>
            <a:lvl3pPr marL="285750" indent="-285750">
              <a:buFont typeface="Arial"/>
              <a:buChar char="•"/>
              <a:defRPr/>
            </a:lvl3pPr>
            <a:lvl4pPr marL="285750" indent="-285750">
              <a:buFont typeface="Arial"/>
              <a:buChar char="•"/>
              <a:defRPr/>
            </a:lvl4pPr>
            <a:lvl5pPr marL="285750" indent="-285750">
              <a:buFont typeface="Arial"/>
              <a:buChar char="•"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/>
          <p:cNvSpPr txBox="1"/>
          <p:nvPr userDrawn="1"/>
        </p:nvSpPr>
        <p:spPr>
          <a:xfrm>
            <a:off x="457200" y="0"/>
            <a:ext cx="8229600" cy="4949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457200"/>
            <a:r>
              <a:rPr lang="en-GB" sz="1200" b="1" i="0" u="none" strike="noStrike" kern="1200" baseline="0">
                <a:solidFill>
                  <a:srgbClr val="C81D35"/>
                </a:solidFill>
                <a:latin typeface="+mn-lt"/>
                <a:ea typeface="+mn-ea"/>
                <a:cs typeface="+mn-cs"/>
              </a:rPr>
              <a:t>THE RESILIENCE PROGRAMME FOR YOUNG MEN </a:t>
            </a:r>
            <a:r>
              <a:rPr lang="da-DK" sz="1200" b="1" kern="1200">
                <a:solidFill>
                  <a:srgbClr val="C81D35"/>
                </a:solidFill>
                <a:latin typeface="+mn-lt"/>
                <a:ea typeface="+mn-ea"/>
                <a:cs typeface="+mn-cs"/>
              </a:rPr>
              <a:t>· DAY 1</a:t>
            </a:r>
            <a:endParaRPr lang="en-GB" sz="1200" b="1" dirty="0">
              <a:solidFill>
                <a:srgbClr val="C8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U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716_psc_youngmen_pp_T2_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693" y="-71643"/>
            <a:ext cx="9381561" cy="69988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4974"/>
            <a:ext cx="8229600" cy="86620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2pPr marL="285750" indent="-285750">
              <a:buFont typeface="Arial"/>
              <a:buChar char="•"/>
              <a:defRPr/>
            </a:lvl2pPr>
            <a:lvl3pPr marL="285750" indent="-285750">
              <a:buFont typeface="Arial"/>
              <a:buChar char="•"/>
              <a:defRPr/>
            </a:lvl3pPr>
            <a:lvl4pPr marL="285750" indent="-285750">
              <a:buFont typeface="Arial"/>
              <a:buChar char="•"/>
              <a:defRPr/>
            </a:lvl4pPr>
            <a:lvl5pPr marL="285750" indent="-285750">
              <a:buFont typeface="Arial"/>
              <a:buChar char="•"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/>
          <p:cNvSpPr txBox="1"/>
          <p:nvPr userDrawn="1"/>
        </p:nvSpPr>
        <p:spPr>
          <a:xfrm>
            <a:off x="457200" y="0"/>
            <a:ext cx="8229600" cy="4949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457200"/>
            <a:r>
              <a:rPr lang="en-GB" sz="1200" b="1" i="0" u="none" strike="noStrike" kern="1200" baseline="0">
                <a:solidFill>
                  <a:srgbClr val="198483"/>
                </a:solidFill>
                <a:latin typeface="+mn-lt"/>
                <a:ea typeface="+mn-ea"/>
                <a:cs typeface="+mn-cs"/>
              </a:rPr>
              <a:t>THE RESILIENCE PROGRAMME FOR YOUNG MEN </a:t>
            </a:r>
            <a:r>
              <a:rPr lang="da-DK" sz="1200" b="1" kern="1200">
                <a:solidFill>
                  <a:srgbClr val="198483"/>
                </a:solidFill>
                <a:latin typeface="+mn-lt"/>
                <a:ea typeface="+mn-ea"/>
                <a:cs typeface="+mn-cs"/>
              </a:rPr>
              <a:t>· DAY 1</a:t>
            </a:r>
            <a:endParaRPr lang="en-GB" sz="1200" b="1" dirty="0">
              <a:solidFill>
                <a:srgbClr val="198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1716_psc_youngmen_pp_T2_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00" y="-72000"/>
            <a:ext cx="9372600" cy="69921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4974"/>
            <a:ext cx="8229600" cy="86620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2pPr marL="285750" indent="-285750">
              <a:buFont typeface="Arial"/>
              <a:buChar char="•"/>
              <a:defRPr/>
            </a:lvl2pPr>
            <a:lvl3pPr marL="285750" indent="-285750">
              <a:buFont typeface="Arial"/>
              <a:buChar char="•"/>
              <a:defRPr/>
            </a:lvl3pPr>
            <a:lvl4pPr marL="285750" indent="-285750">
              <a:buFont typeface="Arial"/>
              <a:buChar char="•"/>
              <a:defRPr/>
            </a:lvl4pPr>
            <a:lvl5pPr marL="285750" indent="-285750">
              <a:buFont typeface="Arial"/>
              <a:buChar char="•"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/>
          <p:cNvSpPr txBox="1"/>
          <p:nvPr userDrawn="1"/>
        </p:nvSpPr>
        <p:spPr>
          <a:xfrm>
            <a:off x="457200" y="0"/>
            <a:ext cx="8229600" cy="4949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baseline="0">
                <a:solidFill>
                  <a:srgbClr val="198483"/>
                </a:solidFill>
                <a:latin typeface="+mn-lt"/>
                <a:ea typeface="+mn-ea"/>
                <a:cs typeface="+mn-cs"/>
              </a:rPr>
              <a:t>THE RESILIENCE PROGRAMME FOR YOUNG MEN </a:t>
            </a:r>
            <a:r>
              <a:rPr lang="da-DK" sz="1200" b="1" kern="1200" baseline="0">
                <a:solidFill>
                  <a:srgbClr val="198483"/>
                </a:solidFill>
                <a:latin typeface="+mn-lt"/>
                <a:ea typeface="+mn-ea"/>
                <a:cs typeface="+mn-cs"/>
              </a:rPr>
              <a:t>· DAY 1</a:t>
            </a:r>
            <a:endParaRPr lang="en-GB" sz="1200" b="1" baseline="0" dirty="0">
              <a:solidFill>
                <a:srgbClr val="198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0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3B0458-ECFE-A742-92A4-94902D2DF37D}"/>
              </a:ext>
            </a:extLst>
          </p:cNvPr>
          <p:cNvSpPr/>
          <p:nvPr userDrawn="1"/>
        </p:nvSpPr>
        <p:spPr>
          <a:xfrm>
            <a:off x="499730" y="0"/>
            <a:ext cx="8144540" cy="685800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1C09612-FBA7-394B-AC92-804FE7786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944" y="765700"/>
            <a:ext cx="5784112" cy="86456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2200" b="1" i="0" spc="0">
                <a:solidFill>
                  <a:srgbClr val="32323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TITLE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EFEB65C-0866-6F48-ABC4-A0783B515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2903" y="2622411"/>
            <a:ext cx="3785190" cy="27501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styles…</a:t>
            </a:r>
            <a:endParaRPr lang="da-DK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408D2B7-1E1C-F94B-952C-B91395AC7E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5908" y="2622411"/>
            <a:ext cx="2583712" cy="27501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0F0AC-988A-484F-8ACC-4F09C8456113}"/>
              </a:ext>
            </a:extLst>
          </p:cNvPr>
          <p:cNvSpPr txBox="1"/>
          <p:nvPr userDrawn="1"/>
        </p:nvSpPr>
        <p:spPr>
          <a:xfrm>
            <a:off x="8505783" y="6232902"/>
            <a:ext cx="33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8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8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6BA7F-0BFE-9946-A0AB-C0FE8CA1C50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0367" y="6335478"/>
            <a:ext cx="359834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3F145FA-9553-48FD-9CAD-F9B3788E9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22" y="352279"/>
            <a:ext cx="1026368" cy="7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8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14350" y="494974"/>
            <a:ext cx="8172450" cy="8662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817245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9D4CB-D9E3-458A-8760-948A32C9D22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0" y="67056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4618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5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457200" rtl="0" eaLnBrk="1" latinLnBrk="0" hangingPunct="1">
        <a:spcBef>
          <a:spcPts val="0"/>
        </a:spcBef>
        <a:spcAft>
          <a:spcPts val="5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342900" algn="l" defTabSz="457200" rtl="0" eaLnBrk="1" latinLnBrk="0" hangingPunct="1">
        <a:spcBef>
          <a:spcPts val="0"/>
        </a:spcBef>
        <a:spcAft>
          <a:spcPts val="5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indent="-342900" algn="l" defTabSz="457200" rtl="0" eaLnBrk="1" latinLnBrk="0" hangingPunct="1">
        <a:spcBef>
          <a:spcPts val="0"/>
        </a:spcBef>
        <a:spcAft>
          <a:spcPts val="5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" indent="-342900" algn="l" defTabSz="457200" rtl="0" eaLnBrk="1" latinLnBrk="0" hangingPunct="1">
        <a:spcBef>
          <a:spcPts val="0"/>
        </a:spcBef>
        <a:spcAft>
          <a:spcPts val="5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sychosocial.centre@ifrc.org" TargetMode="External"/><Relationship Id="rId7" Type="http://schemas.openxmlformats.org/officeDocument/2006/relationships/hyperlink" Target="http://www.ifrc.org/africa" TargetMode="External"/><Relationship Id="rId2" Type="http://schemas.openxmlformats.org/officeDocument/2006/relationships/hyperlink" Target="mailto:Basilio.muiruri@ifrc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ur02.safelinks.protection.outlook.com/?url=https%3A%2F%2Ftwitter.com%2FIFRC_PS_Centre&amp;data=04%7C01%7CBASILIO.MUIRURI%40ifrc.org%7Cc184a4145cd240d0ba2908da0cc4ac3f%7Ca2b53be5734e4e6cab0dd184f60fd917%7C0%7C0%7C637836336121426559%7CUnknown%7CTWFpbGZsb3d8eyJWIjoiMC4wLjAwMDAiLCJQIjoiV2luMzIiLCJBTiI6Ik1haWwiLCJXVCI6Mn0%3D%7C3000&amp;sdata=WtqAz18oxDcJ%2Fjndog10gzR13Kb%2BU6hJ5aEzyszMXxM%3D&amp;reserved=0" TargetMode="External"/><Relationship Id="rId5" Type="http://schemas.openxmlformats.org/officeDocument/2006/relationships/hyperlink" Target="https://eur02.safelinks.protection.outlook.com/?url=https%3A%2F%2Fwww.facebook.com%2FPsychosocial.Center&amp;data=04%7C01%7CBASILIO.MUIRURI%40ifrc.org%7Cc184a4145cd240d0ba2908da0cc4ac3f%7Ca2b53be5734e4e6cab0dd184f60fd917%7C0%7C0%7C637836336121426559%7CUnknown%7CTWFpbGZsb3d8eyJWIjoiMC4wLjAwMDAiLCJQIjoiV2luMzIiLCJBTiI6Ik1haWwiLCJXVCI6Mn0%3D%7C3000&amp;sdata=Q8G17fUEs3bgvp4k5DXqdx5W6gaRKPALiMBLeSHk9BQ%3D&amp;reserved=0" TargetMode="External"/><Relationship Id="rId4" Type="http://schemas.openxmlformats.org/officeDocument/2006/relationships/hyperlink" Target="https://eur02.safelinks.protection.outlook.com/?url=https%3A%2F%2Fpscentre.org%2F&amp;data=04%7C01%7CBASILIO.MUIRURI%40ifrc.org%7Cc184a4145cd240d0ba2908da0cc4ac3f%7Ca2b53be5734e4e6cab0dd184f60fd917%7C0%7C0%7C637836336121426559%7CUnknown%7CTWFpbGZsb3d8eyJWIjoiMC4wLjAwMDAiLCJQIjoiV2luMzIiLCJBTiI6Ik1haWwiLCJXVCI6Mn0%3D%7C3000&amp;sdata=t6nQuRp%2F0WZrHcRid0VuDGKiUH7gmlfFuCq30M0jQRc%3D&amp;reserved=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6E0CC-C869-4CE9-8AE2-69D05AE4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218662" cy="67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2302CCF-9871-7A90-5958-E5AB76FF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974"/>
            <a:ext cx="8229600" cy="86620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23E2272-7787-4855-935E-BF2357441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 b="12594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15265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D94F1-13CA-0740-889E-C67245EEB88E}"/>
              </a:ext>
            </a:extLst>
          </p:cNvPr>
          <p:cNvSpPr/>
          <p:nvPr/>
        </p:nvSpPr>
        <p:spPr>
          <a:xfrm>
            <a:off x="522141" y="856853"/>
            <a:ext cx="8109795" cy="5144294"/>
          </a:xfrm>
          <a:prstGeom prst="rect">
            <a:avLst/>
          </a:prstGeom>
          <a:solidFill>
            <a:schemeClr val="bg2">
              <a:alpha val="5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32323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07C05-AB31-BE4F-A8C3-61C9086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1431217"/>
            <a:ext cx="5784112" cy="6485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11E41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  <a:t>THE IFRC REFERENCE CENTRE </a:t>
            </a:r>
            <a:br>
              <a:rPr lang="en-US" dirty="0">
                <a:solidFill>
                  <a:srgbClr val="011E41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</a:br>
            <a:r>
              <a:rPr lang="en-US" dirty="0">
                <a:solidFill>
                  <a:srgbClr val="011E41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  <a:t>FOR PSYCHOSOCIAL SUPPORT</a:t>
            </a:r>
            <a:br>
              <a:rPr lang="ru-RU" dirty="0">
                <a:solidFill>
                  <a:srgbClr val="011E41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DE1DC-9826-E74B-8981-359D657C2E8B}"/>
              </a:ext>
            </a:extLst>
          </p:cNvPr>
          <p:cNvSpPr txBox="1"/>
          <p:nvPr/>
        </p:nvSpPr>
        <p:spPr>
          <a:xfrm>
            <a:off x="2423996" y="1971079"/>
            <a:ext cx="429600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>
              <a:lnSpc>
                <a:spcPts val="940"/>
              </a:lnSpc>
              <a:spcAft>
                <a:spcPts val="900"/>
              </a:spcAft>
            </a:pPr>
            <a:r>
              <a:rPr lang="en-US" sz="850" b="1" dirty="0">
                <a:solidFill>
                  <a:srgbClr val="F5333F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 Centre of Excellence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3B12D-98CA-1D4C-8740-4A73771B45B8}"/>
              </a:ext>
            </a:extLst>
          </p:cNvPr>
          <p:cNvSpPr txBox="1"/>
          <p:nvPr/>
        </p:nvSpPr>
        <p:spPr>
          <a:xfrm>
            <a:off x="1611256" y="2752537"/>
            <a:ext cx="2409200" cy="32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in 1993. Hosted by Danish Red Cross in Copenhagen</a:t>
            </a:r>
            <a:endParaRPr lang="en-US" sz="700" b="1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C0FF2-A5FE-0C41-A49F-5F52755E8866}"/>
              </a:ext>
            </a:extLst>
          </p:cNvPr>
          <p:cNvSpPr txBox="1"/>
          <p:nvPr/>
        </p:nvSpPr>
        <p:spPr>
          <a:xfrm>
            <a:off x="1611256" y="4866308"/>
            <a:ext cx="2409200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Assists National Societies in providing community-based MHPSS to vulnerable groups and volunteers</a:t>
            </a:r>
            <a:endParaRPr lang="en-US" sz="700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A7084-D11C-5A4D-A174-D750D6B4783E}"/>
              </a:ext>
            </a:extLst>
          </p:cNvPr>
          <p:cNvSpPr txBox="1"/>
          <p:nvPr/>
        </p:nvSpPr>
        <p:spPr>
          <a:xfrm>
            <a:off x="5823747" y="2752537"/>
            <a:ext cx="2409200" cy="55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Develops models, tools and case studies reflecting best practice in community-based mental health and psychosocial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9B0C5-AED6-5248-9D6B-2F29E143FD41}"/>
              </a:ext>
            </a:extLst>
          </p:cNvPr>
          <p:cNvSpPr txBox="1"/>
          <p:nvPr/>
        </p:nvSpPr>
        <p:spPr>
          <a:xfrm>
            <a:off x="5823747" y="3497737"/>
            <a:ext cx="2409200" cy="55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National Societies in their operational assistance to international mental health and psychosocial </a:t>
            </a:r>
            <a:r>
              <a:rPr lang="en-US" sz="900" b="1" dirty="0" err="1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  <a:endParaRPr lang="en-US" sz="700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DF6F9-B625-3545-BA04-321ACCF5EC82}"/>
              </a:ext>
            </a:extLst>
          </p:cNvPr>
          <p:cNvSpPr txBox="1"/>
          <p:nvPr/>
        </p:nvSpPr>
        <p:spPr>
          <a:xfrm>
            <a:off x="5823747" y="4242937"/>
            <a:ext cx="2409200" cy="32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Communicates complex research findings in easy-to-understand ways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A0C72-C187-1A4F-86FE-CCB06FAAA8F0}"/>
              </a:ext>
            </a:extLst>
          </p:cNvPr>
          <p:cNvSpPr txBox="1"/>
          <p:nvPr/>
        </p:nvSpPr>
        <p:spPr>
          <a:xfrm>
            <a:off x="5823747" y="4744480"/>
            <a:ext cx="2409200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Cooperates with other humanitarian organizations providing MHPSS to exchange materials and experience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67DA0D-F5FB-9E4D-A11B-52D8E62FC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" y="3404069"/>
            <a:ext cx="541246" cy="541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E6A787-7533-624F-819B-19A142BAD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" y="4867082"/>
            <a:ext cx="541246" cy="5412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C4014D-E309-9740-80DD-3D19B6CDC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78" y="2712834"/>
            <a:ext cx="541246" cy="541246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5B7F1-D6A4-AA47-BE2F-9973B2B3B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78" y="3425758"/>
            <a:ext cx="541246" cy="541246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22FFA-63E8-FB45-A55C-F847A896D8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78" y="4138681"/>
            <a:ext cx="541246" cy="541246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5EA81-7F9F-974A-AF85-1CF2041BC2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78" y="4851605"/>
            <a:ext cx="541246" cy="541246"/>
          </a:xfrm>
          <a:prstGeom prst="rect">
            <a:avLst/>
          </a:prstGeom>
          <a:ln>
            <a:noFill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A9EBE1-91D5-3249-8E86-D9ECA3F0C60A}"/>
              </a:ext>
            </a:extLst>
          </p:cNvPr>
          <p:cNvCxnSpPr>
            <a:cxnSpLocks/>
          </p:cNvCxnSpPr>
          <p:nvPr/>
        </p:nvCxnSpPr>
        <p:spPr>
          <a:xfrm>
            <a:off x="4480560" y="2890221"/>
            <a:ext cx="0" cy="2266942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DD9533-2782-BE41-AA4D-3CEC75BB2924}"/>
              </a:ext>
            </a:extLst>
          </p:cNvPr>
          <p:cNvSpPr txBox="1"/>
          <p:nvPr/>
        </p:nvSpPr>
        <p:spPr>
          <a:xfrm>
            <a:off x="1611256" y="4039889"/>
            <a:ext cx="2409200" cy="55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Supports, promotes, and advocates for the awareness and implementation of Mental Health and Psychosocial Support (MHPSS)</a:t>
            </a:r>
            <a:endParaRPr lang="en-US" sz="700" b="1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38B97A-CAE3-1742-AB40-AE64CF9744B4}"/>
              </a:ext>
            </a:extLst>
          </p:cNvPr>
          <p:cNvSpPr txBox="1"/>
          <p:nvPr/>
        </p:nvSpPr>
        <p:spPr>
          <a:xfrm>
            <a:off x="1611256" y="3335299"/>
            <a:ext cx="2409200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940"/>
              </a:lnSpc>
              <a:spcAft>
                <a:spcPts val="900"/>
              </a:spcAft>
            </a:pPr>
            <a:r>
              <a:rPr lang="en-US" sz="900" b="1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 under the framework of the International Federation of the Red Cross and Red Crescent (IFRC)</a:t>
            </a:r>
            <a:endParaRPr lang="en-US" sz="700" b="1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543D52-F7A5-F448-9167-E6867A173C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" y="4135575"/>
            <a:ext cx="541246" cy="541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77E6DE-C99F-0049-8BD9-038BB3206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" y="2672562"/>
            <a:ext cx="541246" cy="541246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86D494-4090-407F-970D-02D37A233B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22" y="1121103"/>
            <a:ext cx="1026368" cy="5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F3CE-C279-4A2B-B868-BB2E43AD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emails to go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37B9-89FD-463E-B2A9-4465DAC6A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22411"/>
            <a:ext cx="7315200" cy="27501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Email to MHPSS IFRC Africa: Basilio.muiruri@ifrc.org</a:t>
            </a:r>
            <a:r>
              <a:rPr lang="en-US" u="sng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Psychosocial Support Centre: </a:t>
            </a:r>
            <a:r>
              <a:rPr lang="en-US" dirty="0">
                <a:hlinkClick r:id="rId3"/>
              </a:rPr>
              <a:t>psychosocial.centre@ifrc.org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 to PS </a:t>
            </a:r>
            <a:r>
              <a:rPr lang="en-US" dirty="0" err="1"/>
              <a:t>centre</a:t>
            </a:r>
            <a:r>
              <a:rPr lang="en-US" dirty="0"/>
              <a:t>: </a:t>
            </a:r>
            <a:r>
              <a:rPr lang="de-CH" sz="1800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pscentre.org</a:t>
            </a:r>
            <a:r>
              <a:rPr lang="de-CH" sz="1800" b="1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 </a:t>
            </a:r>
            <a:r>
              <a:rPr lang="de-CH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CH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CH" sz="1800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facebook.com</a:t>
            </a:r>
            <a:r>
              <a:rPr lang="de-CH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de-CH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de-CH" sz="1800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twitter.com</a:t>
            </a:r>
            <a:r>
              <a:rPr lang="en-GB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 to IFRC Africa: </a:t>
            </a:r>
            <a:r>
              <a:rPr lang="en-GB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 tooltip="http://www.ifrc.org/africa"/>
              </a:rPr>
              <a:t>www.ifrc.org/africa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a-DK" dirty="0">
                <a:solidFill>
                  <a:srgbClr val="000000"/>
                </a:solidFill>
              </a:rPr>
              <a:t>Why provide </a:t>
            </a:r>
            <a:r>
              <a:rPr lang="en-GB" altLang="da-DK" dirty="0" err="1">
                <a:solidFill>
                  <a:srgbClr val="000000"/>
                </a:solidFill>
              </a:rPr>
              <a:t>MentaL</a:t>
            </a:r>
            <a:r>
              <a:rPr lang="en-GB" altLang="da-DK" dirty="0">
                <a:solidFill>
                  <a:srgbClr val="000000"/>
                </a:solidFill>
              </a:rPr>
              <a:t> Health and psychosocial support?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da-DK" b="1" dirty="0"/>
              <a:t>To strengthen: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altLang="da-DK" dirty="0"/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GB" altLang="da-DK" sz="3200" dirty="0">
                <a:solidFill>
                  <a:srgbClr val="FF0000"/>
                </a:solidFill>
              </a:rPr>
              <a:t>Resilience</a:t>
            </a:r>
            <a:r>
              <a:rPr lang="en-GB" altLang="da-DK" sz="3200" dirty="0"/>
              <a:t> – </a:t>
            </a:r>
            <a:r>
              <a:rPr lang="en-US" altLang="da-DK" sz="3200" dirty="0"/>
              <a:t>the ability to bounce back after something difficult has happened, or to get through difficult experiences in a positive way </a:t>
            </a:r>
            <a:endParaRPr lang="en-GB" altLang="da-DK" sz="3200" dirty="0"/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GB" altLang="da-DK" sz="3200" dirty="0">
                <a:solidFill>
                  <a:srgbClr val="FF0000"/>
                </a:solidFill>
              </a:rPr>
              <a:t>Coping mechanisms </a:t>
            </a:r>
            <a:r>
              <a:rPr lang="en-GB" altLang="da-DK" sz="3200" dirty="0"/>
              <a:t>- </a:t>
            </a:r>
            <a:r>
              <a:rPr lang="en-US" altLang="da-DK" sz="3200" dirty="0"/>
              <a:t>the ability to deal with challenges and difficult situations</a:t>
            </a:r>
            <a:endParaRPr lang="en-GB" altLang="da-DK" sz="32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GB" altLang="da-DK" sz="3200" dirty="0">
                <a:solidFill>
                  <a:srgbClr val="FF0000"/>
                </a:solidFill>
              </a:rPr>
              <a:t>Restoring social cohesion </a:t>
            </a:r>
            <a:r>
              <a:rPr lang="en-GB" altLang="da-DK" sz="3200" dirty="0"/>
              <a:t>– </a:t>
            </a:r>
            <a:r>
              <a:rPr lang="en-US" altLang="da-DK" sz="3200" dirty="0"/>
              <a:t>networks and structures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353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da-DK" dirty="0"/>
              <a:t>What is psychosocial support?</a:t>
            </a:r>
            <a:endParaRPr lang="da-DK" dirty="0"/>
          </a:p>
        </p:txBody>
      </p:sp>
      <p:grpSp>
        <p:nvGrpSpPr>
          <p:cNvPr id="4" name="Gruppe 25"/>
          <p:cNvGrpSpPr>
            <a:grpSpLocks/>
          </p:cNvGrpSpPr>
          <p:nvPr/>
        </p:nvGrpSpPr>
        <p:grpSpPr bwMode="auto">
          <a:xfrm>
            <a:off x="5592763" y="2211387"/>
            <a:ext cx="2457450" cy="3514726"/>
            <a:chOff x="5670906" y="658298"/>
            <a:chExt cx="2458702" cy="3721548"/>
          </a:xfrm>
          <a:solidFill>
            <a:schemeClr val="accent3"/>
          </a:solidFill>
        </p:grpSpPr>
        <p:sp>
          <p:nvSpPr>
            <p:cNvPr id="5" name="Rektangel 26"/>
            <p:cNvSpPr>
              <a:spLocks noChangeArrowheads="1"/>
            </p:cNvSpPr>
            <p:nvPr/>
          </p:nvSpPr>
          <p:spPr bwMode="auto">
            <a:xfrm>
              <a:off x="5670906" y="658298"/>
              <a:ext cx="2458702" cy="3721548"/>
            </a:xfrm>
            <a:prstGeom prst="rect">
              <a:avLst/>
            </a:prstGeom>
            <a:grpFill/>
            <a:ln w="25400">
              <a:solidFill>
                <a:srgbClr val="EBCCCC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da-DK" altLang="da-DK" sz="2400">
                <a:latin typeface="Arial" pitchFamily="34" charset="0"/>
              </a:endParaRPr>
            </a:p>
          </p:txBody>
        </p:sp>
        <p:sp>
          <p:nvSpPr>
            <p:cNvPr id="6" name="Rektangel 27"/>
            <p:cNvSpPr/>
            <p:nvPr/>
          </p:nvSpPr>
          <p:spPr>
            <a:xfrm>
              <a:off x="6064807" y="658298"/>
              <a:ext cx="2064801" cy="372154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0" tIns="163576" rIns="163576" bIns="163576" spcCol="1270" anchor="ctr"/>
            <a:lstStyle/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Traditions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Values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Upbringing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Relationships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Family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Community</a:t>
              </a:r>
              <a:endParaRPr lang="en-GB" sz="23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7" name="Gruppe 22"/>
          <p:cNvGrpSpPr>
            <a:grpSpLocks/>
          </p:cNvGrpSpPr>
          <p:nvPr/>
        </p:nvGrpSpPr>
        <p:grpSpPr bwMode="auto">
          <a:xfrm>
            <a:off x="523875" y="2273301"/>
            <a:ext cx="2457450" cy="3452812"/>
            <a:chOff x="1571217" y="722162"/>
            <a:chExt cx="2458702" cy="3660329"/>
          </a:xfrm>
          <a:solidFill>
            <a:schemeClr val="accent3"/>
          </a:solidFill>
        </p:grpSpPr>
        <p:sp>
          <p:nvSpPr>
            <p:cNvPr id="8" name="Rektangel 23"/>
            <p:cNvSpPr>
              <a:spLocks noChangeArrowheads="1"/>
            </p:cNvSpPr>
            <p:nvPr/>
          </p:nvSpPr>
          <p:spPr bwMode="auto">
            <a:xfrm>
              <a:off x="1571217" y="722162"/>
              <a:ext cx="2458702" cy="3660329"/>
            </a:xfrm>
            <a:prstGeom prst="rect">
              <a:avLst/>
            </a:prstGeom>
            <a:grpFill/>
            <a:ln w="25400">
              <a:solidFill>
                <a:srgbClr val="EBCCCC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da-DK" altLang="da-DK" sz="2400">
                <a:latin typeface="Arial" pitchFamily="34" charset="0"/>
              </a:endParaRPr>
            </a:p>
          </p:txBody>
        </p:sp>
        <p:sp>
          <p:nvSpPr>
            <p:cNvPr id="9" name="Rektangel 24"/>
            <p:cNvSpPr/>
            <p:nvPr/>
          </p:nvSpPr>
          <p:spPr>
            <a:xfrm>
              <a:off x="1965118" y="722162"/>
              <a:ext cx="2064801" cy="366032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0" tIns="163576" rIns="163576" bIns="163576" spcCol="1270" anchor="ctr"/>
            <a:lstStyle/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Feelings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Emotions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Thoughts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Beliefs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Perceptions</a:t>
              </a:r>
            </a:p>
            <a:p>
              <a:pPr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/>
                </a:rPr>
                <a:t>Behavior</a:t>
              </a:r>
              <a:endParaRPr lang="en-GB" sz="23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Arial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9600" y="1611312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da-DK" sz="2600">
              <a:solidFill>
                <a:srgbClr val="292929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1611312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da-DK" sz="2000" dirty="0">
                <a:latin typeface="Arial" pitchFamily="34" charset="0"/>
              </a:rPr>
              <a:t> </a:t>
            </a:r>
          </a:p>
          <a:p>
            <a:pPr>
              <a:spcBef>
                <a:spcPct val="0"/>
              </a:spcBef>
            </a:pPr>
            <a:endParaRPr lang="da-DK" altLang="da-DK" sz="20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0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0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0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0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0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da-DK" altLang="da-DK" sz="2000" dirty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GB" altLang="da-DK" sz="2000" dirty="0">
              <a:solidFill>
                <a:srgbClr val="292929"/>
              </a:solidFill>
              <a:cs typeface="Arial" pitchFamily="34" charset="0"/>
            </a:endParaRPr>
          </a:p>
          <a:p>
            <a:pPr eaLnBrk="1" hangingPunct="1"/>
            <a:endParaRPr lang="en-GB" altLang="da-DK" sz="2000" dirty="0">
              <a:solidFill>
                <a:srgbClr val="292929"/>
              </a:solidFill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GB" altLang="da-DK" sz="2000" dirty="0">
              <a:solidFill>
                <a:srgbClr val="292929"/>
              </a:solidFill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GB" altLang="da-DK" sz="2000" dirty="0">
              <a:solidFill>
                <a:srgbClr val="292929"/>
              </a:solidFill>
              <a:cs typeface="Arial" pitchFamily="34" charset="0"/>
            </a:endParaRPr>
          </a:p>
          <a:p>
            <a:pPr lvl="1" eaLnBrk="1" hangingPunct="1">
              <a:buFontTx/>
              <a:buChar char="–"/>
            </a:pPr>
            <a:endParaRPr lang="en-GB" altLang="da-DK" sz="2000" dirty="0">
              <a:solidFill>
                <a:srgbClr val="292929"/>
              </a:solidFill>
              <a:cs typeface="Arial" pitchFamily="34" charset="0"/>
            </a:endParaRPr>
          </a:p>
        </p:txBody>
      </p:sp>
      <p:grpSp>
        <p:nvGrpSpPr>
          <p:cNvPr id="15" name="Gruppe 11"/>
          <p:cNvGrpSpPr>
            <a:grpSpLocks/>
          </p:cNvGrpSpPr>
          <p:nvPr/>
        </p:nvGrpSpPr>
        <p:grpSpPr bwMode="auto">
          <a:xfrm>
            <a:off x="2506663" y="1524000"/>
            <a:ext cx="1771650" cy="1638300"/>
            <a:chOff x="174076" y="20412"/>
            <a:chExt cx="1772330" cy="1639134"/>
          </a:xfrm>
        </p:grpSpPr>
        <p:sp>
          <p:nvSpPr>
            <p:cNvPr id="16" name="Ellipse 12"/>
            <p:cNvSpPr/>
            <p:nvPr/>
          </p:nvSpPr>
          <p:spPr>
            <a:xfrm>
              <a:off x="174076" y="20412"/>
              <a:ext cx="1772330" cy="16391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lipse 4"/>
            <p:cNvSpPr/>
            <p:nvPr/>
          </p:nvSpPr>
          <p:spPr>
            <a:xfrm>
              <a:off x="504403" y="260246"/>
              <a:ext cx="1254606" cy="1159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Psycho- logical</a:t>
              </a:r>
              <a:endParaRPr lang="en-GB" dirty="0"/>
            </a:p>
          </p:txBody>
        </p:sp>
      </p:grpSp>
      <p:grpSp>
        <p:nvGrpSpPr>
          <p:cNvPr id="18" name="Gruppe 15"/>
          <p:cNvGrpSpPr>
            <a:grpSpLocks/>
          </p:cNvGrpSpPr>
          <p:nvPr/>
        </p:nvGrpSpPr>
        <p:grpSpPr bwMode="auto">
          <a:xfrm>
            <a:off x="4121150" y="1524000"/>
            <a:ext cx="1771650" cy="1638300"/>
            <a:chOff x="394753" y="-20332"/>
            <a:chExt cx="1772330" cy="1639134"/>
          </a:xfrm>
        </p:grpSpPr>
        <p:sp>
          <p:nvSpPr>
            <p:cNvPr id="19" name="Ellipse 16"/>
            <p:cNvSpPr/>
            <p:nvPr/>
          </p:nvSpPr>
          <p:spPr>
            <a:xfrm>
              <a:off x="394753" y="-20332"/>
              <a:ext cx="1772330" cy="16391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lipse 4"/>
            <p:cNvSpPr/>
            <p:nvPr/>
          </p:nvSpPr>
          <p:spPr>
            <a:xfrm>
              <a:off x="582150" y="248092"/>
              <a:ext cx="1253019" cy="1159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Social/      cultural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53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da-DK" dirty="0"/>
              <a:t>Difficult life circumstances</a:t>
            </a:r>
            <a:endParaRPr lang="da-DK" dirty="0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1447800"/>
            <a:ext cx="76725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3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da-DK" dirty="0"/>
              <a:t>Factors influencing life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da-DK" sz="3200" b="1" dirty="0">
                <a:solidFill>
                  <a:srgbClr val="FF0000"/>
                </a:solidFill>
              </a:rPr>
              <a:t>Protective factors </a:t>
            </a:r>
            <a:r>
              <a:rPr lang="en-US" altLang="da-DK" sz="3200" dirty="0"/>
              <a:t>literally ‘protect’ people, </a:t>
            </a:r>
            <a:r>
              <a:rPr lang="en-US" altLang="da-DK" sz="3200" i="1" dirty="0"/>
              <a:t>reducing</a:t>
            </a:r>
            <a:r>
              <a:rPr lang="en-US" altLang="da-DK" sz="3200" dirty="0"/>
              <a:t> the impact of hardship and difficulties</a:t>
            </a:r>
          </a:p>
          <a:p>
            <a:pPr>
              <a:spcBef>
                <a:spcPct val="0"/>
              </a:spcBef>
            </a:pPr>
            <a:endParaRPr lang="en-US" altLang="da-DK" sz="3200" dirty="0"/>
          </a:p>
          <a:p>
            <a:pPr>
              <a:spcBef>
                <a:spcPct val="0"/>
              </a:spcBef>
            </a:pPr>
            <a:r>
              <a:rPr lang="en-US" altLang="da-DK" sz="3200" b="1" dirty="0">
                <a:solidFill>
                  <a:srgbClr val="FF0000"/>
                </a:solidFill>
              </a:rPr>
              <a:t>Risk factors </a:t>
            </a:r>
            <a:r>
              <a:rPr lang="en-US" altLang="da-DK" sz="3200" dirty="0"/>
              <a:t>literally put people ‘at risk,’ </a:t>
            </a:r>
            <a:r>
              <a:rPr lang="en-US" altLang="da-DK" sz="3200" i="1" dirty="0"/>
              <a:t>increasing</a:t>
            </a:r>
            <a:r>
              <a:rPr lang="en-US" altLang="da-DK" sz="3200" dirty="0"/>
              <a:t> the impact of hardship and difficulties </a:t>
            </a:r>
            <a:endParaRPr lang="da-DK" altLang="da-DK" sz="32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353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a-DK" dirty="0"/>
              <a:t>Coping</a:t>
            </a:r>
            <a:r>
              <a:rPr lang="da-DK" altLang="da-DK" dirty="0"/>
              <a:t> and Assisting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6"/>
          <a:stretch/>
        </p:blipFill>
        <p:spPr bwMode="auto">
          <a:xfrm>
            <a:off x="609600" y="1447799"/>
            <a:ext cx="7239000" cy="470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8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dirty="0"/>
              <a:t>Personal resilience qualities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altLang="da-DK" sz="3200" dirty="0"/>
              <a:t>Ability to make realistic plans and carry them out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altLang="da-DK" sz="3200" dirty="0"/>
              <a:t>Having a positive image of oneself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altLang="da-DK" sz="3200" dirty="0"/>
              <a:t>Feeling self-confident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altLang="da-DK" sz="3200" dirty="0"/>
              <a:t>Having the ability to adapt easily to new situations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altLang="da-DK" sz="3200" dirty="0"/>
              <a:t>Being able to deal with strong emotions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altLang="da-DK" sz="3200" dirty="0"/>
              <a:t>Being able to communicate feelings and thoughts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altLang="da-DK" sz="3200" dirty="0"/>
              <a:t>Believing that change can happen</a:t>
            </a:r>
          </a:p>
          <a:p>
            <a:pPr marL="342900" indent="-342900">
              <a:buFont typeface="Arial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570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altLang="da-DK" sz="3200" b="1" dirty="0">
                <a:latin typeface="+mj-lt"/>
              </a:rPr>
              <a:t>Key points in assisting young people</a:t>
            </a:r>
            <a:endParaRPr lang="da-DK" sz="3200" dirty="0">
              <a:latin typeface="+mj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ea typeface="ヒラギノ角ゴ Pro W3" pitchFamily="84" charset="-128"/>
                <a:cs typeface="Helvetica" pitchFamily="34" charset="0"/>
              </a:rPr>
              <a:t>Clarify</a:t>
            </a:r>
            <a:r>
              <a:rPr lang="en-US" sz="3200" dirty="0">
                <a:ea typeface="ヒラギノ角ゴ Pro W3" pitchFamily="84" charset="-128"/>
                <a:cs typeface="Helvetica" pitchFamily="34" charset="0"/>
              </a:rPr>
              <a:t> the problem and provide relevant practical information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ea typeface="ヒラギノ角ゴ Pro W3" pitchFamily="84" charset="-128"/>
                <a:cs typeface="Helvetica" pitchFamily="34" charset="0"/>
              </a:rPr>
              <a:t>Support</a:t>
            </a:r>
            <a:r>
              <a:rPr lang="en-US" sz="3200" dirty="0">
                <a:ea typeface="ヒラギノ角ゴ Pro W3" pitchFamily="84" charset="-128"/>
                <a:cs typeface="Helvetica" pitchFamily="34" charset="0"/>
              </a:rPr>
              <a:t> the young people in identifying possible solutions</a:t>
            </a:r>
            <a:endParaRPr lang="da-DK" sz="3200" dirty="0">
              <a:ea typeface="ヒラギノ角ゴ Pro W3" pitchFamily="84" charset="-128"/>
              <a:cs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ヒラギノ角ゴ Pro W3" pitchFamily="84" charset="-128"/>
                <a:cs typeface="Helvetica" pitchFamily="34" charset="0"/>
              </a:rPr>
              <a:t>Deal with the </a:t>
            </a:r>
            <a:r>
              <a:rPr lang="en-US" sz="3200" i="1" dirty="0">
                <a:ea typeface="ヒラギノ角ゴ Pro W3" pitchFamily="84" charset="-128"/>
                <a:cs typeface="Helvetica" pitchFamily="34" charset="0"/>
              </a:rPr>
              <a:t>‘</a:t>
            </a:r>
            <a:r>
              <a:rPr lang="en-US" sz="3200" i="1" dirty="0">
                <a:solidFill>
                  <a:srgbClr val="FF0000"/>
                </a:solidFill>
                <a:ea typeface="ヒラギノ角ゴ Pro W3" pitchFamily="84" charset="-128"/>
                <a:cs typeface="Helvetica" pitchFamily="34" charset="0"/>
              </a:rPr>
              <a:t>here and now’</a:t>
            </a:r>
            <a:endParaRPr lang="da-DK" sz="3200" dirty="0">
              <a:ea typeface="ヒラギノ角ゴ Pro W3" pitchFamily="84" charset="-128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ea typeface="ヒラギノ角ゴ Pro W3" pitchFamily="84" charset="-128"/>
                <a:cs typeface="Helvetica" pitchFamily="34" charset="0"/>
              </a:rPr>
              <a:t>Accompany, support and coach</a:t>
            </a:r>
            <a:r>
              <a:rPr lang="en-US" sz="3200" dirty="0">
                <a:ea typeface="ヒラギノ角ゴ Pro W3" pitchFamily="84" charset="-128"/>
                <a:cs typeface="Helvetica" pitchFamily="34" charset="0"/>
              </a:rPr>
              <a:t>, rather than giving direct advice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ea typeface="ヒラギノ角ゴ Pro W3" pitchFamily="84" charset="-128"/>
                <a:cs typeface="Helvetica" pitchFamily="34" charset="0"/>
              </a:rPr>
              <a:t>Provide PFA</a:t>
            </a:r>
            <a:endParaRPr lang="da-DK" sz="3200" dirty="0">
              <a:ea typeface="ヒラギノ角ゴ Pro W3" pitchFamily="84" charset="-128"/>
              <a:cs typeface="Helvetica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857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0246D3-2794-72B5-2E58-876263F2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974"/>
            <a:ext cx="8229600" cy="86620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EA4CC75-7620-49C9-B97D-528775F31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b="12366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93762653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607</TotalTime>
  <Words>398</Words>
  <Application>Microsoft Macintosh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ヒラギノ角ゴ Pro W3</vt:lpstr>
      <vt:lpstr>Arial</vt:lpstr>
      <vt:lpstr>Bebas</vt:lpstr>
      <vt:lpstr>Calibri</vt:lpstr>
      <vt:lpstr>Helvetica</vt:lpstr>
      <vt:lpstr>Montserrat</vt:lpstr>
      <vt:lpstr>Open Sans</vt:lpstr>
      <vt:lpstr>Open Sans Light</vt:lpstr>
      <vt:lpstr>Roboto Black</vt:lpstr>
      <vt:lpstr>Times New Roman</vt:lpstr>
      <vt:lpstr>Kontortema</vt:lpstr>
      <vt:lpstr>PowerPoint Presentation</vt:lpstr>
      <vt:lpstr>Why provide MentaL Health and psychosocial support?</vt:lpstr>
      <vt:lpstr>What is psychosocial support?</vt:lpstr>
      <vt:lpstr>Difficult life circumstances</vt:lpstr>
      <vt:lpstr>Factors influencing life</vt:lpstr>
      <vt:lpstr>Coping and Assisting</vt:lpstr>
      <vt:lpstr>Personal resilience qualities</vt:lpstr>
      <vt:lpstr>Key points in assisting young people</vt:lpstr>
      <vt:lpstr>PowerPoint Presentation</vt:lpstr>
      <vt:lpstr>PowerPoint Presentation</vt:lpstr>
      <vt:lpstr>THE IFRC REFERENCE CENTRE  FOR PSYCHOSOCIAL SUPPORT </vt:lpstr>
      <vt:lpstr>Links and emails to go to</vt:lpstr>
    </vt:vector>
  </TitlesOfParts>
  <Company>IFRC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Psychosocial Support for Young Men  Facilitators Training</dc:title>
  <dc:creator>Lasse Norgaard</dc:creator>
  <cp:lastModifiedBy>Joy Talemwa</cp:lastModifiedBy>
  <cp:revision>68</cp:revision>
  <dcterms:created xsi:type="dcterms:W3CDTF">2014-08-16T05:27:42Z</dcterms:created>
  <dcterms:modified xsi:type="dcterms:W3CDTF">2022-03-28T10:15:51Z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2022-03-25T07:08:08Z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0c51da3b-224a-4c57-8752-834ab550c54d</vt:lpwstr>
  </property>
  <property fmtid="{D5CDD505-2E9C-101B-9397-08002B2CF9AE}" pid="8" name="MSIP_Label_caf3f7fd-5cd4-4287-9002-aceb9af13c42_ContentBits">
    <vt:lpwstr>2</vt:lpwstr>
  </property>
  <property fmtid="{D5CDD505-2E9C-101B-9397-08002B2CF9AE}" pid="9" name="ClassificationContentMarkingFooterLocations">
    <vt:lpwstr>Kontortema:5</vt:lpwstr>
  </property>
  <property fmtid="{D5CDD505-2E9C-101B-9397-08002B2CF9AE}" pid="10" name="ClassificationContentMarkingFooterText">
    <vt:lpwstr>Public</vt:lpwstr>
  </property>
</Properties>
</file>